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66" r:id="rId3"/>
    <p:sldId id="267" r:id="rId4"/>
    <p:sldId id="268" r:id="rId5"/>
    <p:sldId id="277" r:id="rId6"/>
    <p:sldId id="310" r:id="rId7"/>
    <p:sldId id="278" r:id="rId8"/>
    <p:sldId id="319" r:id="rId9"/>
    <p:sldId id="272" r:id="rId10"/>
    <p:sldId id="312" r:id="rId11"/>
    <p:sldId id="322" r:id="rId12"/>
    <p:sldId id="328" r:id="rId13"/>
    <p:sldId id="320" r:id="rId14"/>
    <p:sldId id="326" r:id="rId15"/>
    <p:sldId id="324" r:id="rId16"/>
    <p:sldId id="306" r:id="rId17"/>
    <p:sldId id="329" r:id="rId18"/>
    <p:sldId id="330" r:id="rId19"/>
    <p:sldId id="331" r:id="rId20"/>
    <p:sldId id="332" r:id="rId21"/>
    <p:sldId id="276" r:id="rId22"/>
    <p:sldId id="261" r:id="rId23"/>
  </p:sldIdLst>
  <p:sldSz cx="9144000" cy="5143500" type="screen16x9"/>
  <p:notesSz cx="7010400" cy="9296400"/>
  <p:embeddedFontLst>
    <p:embeddedFont>
      <p:font typeface="Caveat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 3" initials="O3" lastIdx="1" clrIdx="0">
    <p:extLst>
      <p:ext uri="{19B8F6BF-5375-455C-9EA6-DF929625EA0E}">
        <p15:presenceInfo xmlns:p15="http://schemas.microsoft.com/office/powerpoint/2012/main" userId="Office 3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33"/>
    <a:srgbClr val="C5C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2" autoAdjust="0"/>
    <p:restoredTop sz="94646"/>
  </p:normalViewPr>
  <p:slideViewPr>
    <p:cSldViewPr snapToGrid="0" snapToObjects="1">
      <p:cViewPr varScale="1">
        <p:scale>
          <a:sx n="147" d="100"/>
          <a:sy n="147" d="100"/>
        </p:scale>
        <p:origin x="52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73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72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7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1783075" y="1691649"/>
            <a:ext cx="7307700" cy="11791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FFFF"/>
                </a:solidFill>
              </a:rPr>
              <a:t>Governance Board Meeting</a:t>
            </a:r>
            <a:br>
              <a:rPr lang="en-US" sz="2400" dirty="0">
                <a:solidFill>
                  <a:srgbClr val="FFFFFF"/>
                </a:solidFill>
              </a:rPr>
            </a:b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744250" y="2773175"/>
            <a:ext cx="5464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               January 30, 2023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B3CD82B-F72A-4BCF-920A-DA695985ECD2}"/>
              </a:ext>
            </a:extLst>
          </p:cNvPr>
          <p:cNvSpPr txBox="1"/>
          <p:nvPr/>
        </p:nvSpPr>
        <p:spPr>
          <a:xfrm>
            <a:off x="3326130" y="105508"/>
            <a:ext cx="5669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December Financials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20D922-46CF-6AC3-2805-0B106EFFB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47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1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61D7-392B-4E9A-8C06-13244F36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48293"/>
            <a:ext cx="8520600" cy="14599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Program Update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Anna VonRueden/Mark McNamer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73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4EA8A-8C01-B197-CF19-C0422B42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665" y="77880"/>
            <a:ext cx="5656144" cy="5727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Year in Review Program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50C270-30EF-FDC5-F029-B721BECA7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2571749"/>
            <a:ext cx="3941645" cy="207099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90303-6836-5AD2-A6AF-0F727B125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2021 vs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BA0AD-84C2-ACD4-EEA7-FC82E506CB8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401682" y="904009"/>
            <a:ext cx="4430618" cy="3664866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1600" dirty="0">
                <a:solidFill>
                  <a:schemeClr val="tx1"/>
                </a:solidFill>
              </a:rPr>
              <a:t>2022 Data (full report in March)</a:t>
            </a:r>
          </a:p>
          <a:p>
            <a:pPr marL="139700" indent="0">
              <a:buNone/>
            </a:pPr>
            <a:r>
              <a:rPr lang="en-US" i="1" u="sng" dirty="0">
                <a:solidFill>
                  <a:schemeClr val="tx1"/>
                </a:solidFill>
              </a:rPr>
              <a:t>Drop-In Center</a:t>
            </a:r>
          </a:p>
          <a:p>
            <a:pPr marL="13970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13970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13970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13970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13970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139700" indent="0">
              <a:buNone/>
            </a:pPr>
            <a:endParaRPr lang="en-US" i="1" u="sng" dirty="0">
              <a:solidFill>
                <a:schemeClr val="tx1"/>
              </a:solidFill>
            </a:endParaRPr>
          </a:p>
          <a:p>
            <a:pPr marL="139700" indent="0">
              <a:buNone/>
            </a:pPr>
            <a:r>
              <a:rPr lang="en-US" i="1" u="sng" dirty="0">
                <a:solidFill>
                  <a:schemeClr val="tx1"/>
                </a:solidFill>
              </a:rPr>
              <a:t>HOPE Place 2022</a:t>
            </a:r>
          </a:p>
          <a:p>
            <a:r>
              <a:rPr lang="en-US" dirty="0">
                <a:solidFill>
                  <a:schemeClr val="tx1"/>
                </a:solidFill>
              </a:rPr>
              <a:t>27 youth served</a:t>
            </a:r>
          </a:p>
          <a:p>
            <a:r>
              <a:rPr lang="en-US" dirty="0">
                <a:solidFill>
                  <a:schemeClr val="tx1"/>
                </a:solidFill>
              </a:rPr>
              <a:t>17 exited (11 successful)</a:t>
            </a:r>
          </a:p>
          <a:p>
            <a:r>
              <a:rPr lang="en-US" dirty="0">
                <a:solidFill>
                  <a:schemeClr val="tx1"/>
                </a:solidFill>
              </a:rPr>
              <a:t>Career Force Partnership 139 1:1 Sessions</a:t>
            </a:r>
          </a:p>
          <a:p>
            <a:pPr marL="139700" indent="0">
              <a:buNone/>
            </a:pPr>
            <a:endParaRPr lang="en-US" sz="1100" dirty="0">
              <a:solidFill>
                <a:schemeClr val="tx1"/>
              </a:solidFill>
            </a:endParaRPr>
          </a:p>
          <a:p>
            <a:pPr marL="139700" indent="0">
              <a:buNone/>
            </a:pPr>
            <a:r>
              <a:rPr lang="en-US" sz="1100" dirty="0">
                <a:solidFill>
                  <a:schemeClr val="tx1"/>
                </a:solidFill>
              </a:rPr>
              <a:t>*</a:t>
            </a:r>
            <a:r>
              <a:rPr lang="en-US" sz="1050" dirty="0">
                <a:solidFill>
                  <a:schemeClr val="tx1"/>
                </a:solidFill>
              </a:rPr>
              <a:t>Youth Surveys will help guide program gaps and needed services 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pPr lvl="4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D91896-B153-0C94-9D3A-3C251FEA9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792479"/>
            <a:ext cx="3999900" cy="2174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2A15BD-1AA2-DB28-A180-F00CD071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049" y="1617980"/>
            <a:ext cx="4175760" cy="134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61D7-392B-4E9A-8C06-13244F36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571750"/>
            <a:ext cx="8520600" cy="841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Operational Highlight: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Advancement Update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JJ Slag/Nikki Kalvin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sz="11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40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8070C0-3EBA-489D-BD5D-0BB01F67CDC6}"/>
              </a:ext>
            </a:extLst>
          </p:cNvPr>
          <p:cNvSpPr txBox="1"/>
          <p:nvPr/>
        </p:nvSpPr>
        <p:spPr>
          <a:xfrm>
            <a:off x="4410222" y="69662"/>
            <a:ext cx="4628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Advancement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B7DC6-BCCA-1151-56E5-8F43E51EB5DE}"/>
              </a:ext>
            </a:extLst>
          </p:cNvPr>
          <p:cNvSpPr txBox="1"/>
          <p:nvPr/>
        </p:nvSpPr>
        <p:spPr>
          <a:xfrm>
            <a:off x="560002" y="1313643"/>
            <a:ext cx="4900458" cy="32008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Year End Wrap Up: What we learned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How it informed our plan for 2023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Strategies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- First Time Donor retention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- Corporate and Civic Relationships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- Community Presence and Outreach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- Sustained Giving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EA858-B578-6AB4-3D1C-90FFDB7FB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627" y="1561729"/>
            <a:ext cx="3357371" cy="223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37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BDEC2-D182-A825-5507-AB3BE53AC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2889" y="1977210"/>
            <a:ext cx="5938221" cy="3416400"/>
          </a:xfrm>
        </p:spPr>
        <p:txBody>
          <a:bodyPr/>
          <a:lstStyle/>
          <a:p>
            <a:pPr marL="13970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Strategic Discussion:</a:t>
            </a:r>
          </a:p>
          <a:p>
            <a:pPr marL="13970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	   New Facility</a:t>
            </a:r>
          </a:p>
        </p:txBody>
      </p:sp>
    </p:spTree>
    <p:extLst>
      <p:ext uri="{BB962C8B-B14F-4D97-AF65-F5344CB8AC3E}">
        <p14:creationId xmlns:p14="http://schemas.microsoft.com/office/powerpoint/2010/main" val="2446776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6514-B5A4-4B5F-952A-38FFC229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227" y="52095"/>
            <a:ext cx="5850737" cy="5727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New Facility Vision and Progress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47915-8D92-4AC5-B5F1-86123C4C499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649682" y="953815"/>
            <a:ext cx="6651929" cy="3888208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HF148/HF149 and SF214/SF215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Community messaging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Location exploration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Primary goal in coming weeks is to assemble Building HOPE committee &amp; info</a:t>
            </a:r>
          </a:p>
          <a:p>
            <a:pPr lvl="1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</a:rPr>
              <a:t>SMEs </a:t>
            </a:r>
          </a:p>
          <a:p>
            <a:pPr lvl="1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</a:rPr>
              <a:t>Exploration of location options</a:t>
            </a:r>
          </a:p>
          <a:p>
            <a:pPr lvl="1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</a:rPr>
              <a:t>Construction pricing</a:t>
            </a:r>
          </a:p>
          <a:p>
            <a:pPr marL="152400" indent="0">
              <a:buClr>
                <a:schemeClr val="bg1"/>
              </a:buClr>
              <a:buNone/>
            </a:pPr>
            <a:r>
              <a:rPr lang="en-US" sz="2400" b="1" dirty="0">
                <a:solidFill>
                  <a:schemeClr val="bg1"/>
                </a:solidFill>
              </a:rPr>
              <a:t>CALL TO ACTION: Committee assembly</a:t>
            </a:r>
          </a:p>
        </p:txBody>
      </p:sp>
      <p:pic>
        <p:nvPicPr>
          <p:cNvPr id="5" name="Graphic 4" descr="Business Growth with solid fill">
            <a:extLst>
              <a:ext uri="{FF2B5EF4-FFF2-40B4-BE49-F238E27FC236}">
                <a16:creationId xmlns:a16="http://schemas.microsoft.com/office/drawing/2014/main" id="{2DA4D8AE-BBAA-4E72-B36F-B03B3D65A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0743" y="1700522"/>
            <a:ext cx="2183130" cy="218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61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604F-B425-7DC5-93DF-67412249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464" y="52095"/>
            <a:ext cx="4520700" cy="5727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Ask $8 Million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6D3BC-851A-9FEA-54B4-0C41446F8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Clr>
                <a:schemeClr val="bg1"/>
              </a:buClr>
              <a:buNone/>
            </a:pPr>
            <a:r>
              <a:rPr lang="en-US" sz="2800" b="1" dirty="0">
                <a:solidFill>
                  <a:schemeClr val="bg1"/>
                </a:solidFill>
              </a:rPr>
              <a:t>Legislative Bill</a:t>
            </a:r>
          </a:p>
          <a:p>
            <a:pPr>
              <a:buClr>
                <a:schemeClr val="bg1"/>
              </a:buClr>
            </a:pPr>
            <a:endParaRPr lang="en-US" dirty="0"/>
          </a:p>
          <a:p>
            <a:pPr>
              <a:buClr>
                <a:schemeClr val="bg1"/>
              </a:buClr>
            </a:pPr>
            <a:endParaRPr lang="en-US" dirty="0"/>
          </a:p>
          <a:p>
            <a:pPr>
              <a:buClr>
                <a:schemeClr val="bg1"/>
              </a:buClr>
            </a:pPr>
            <a:endParaRPr lang="en-US" dirty="0"/>
          </a:p>
          <a:p>
            <a:pPr>
              <a:buClr>
                <a:schemeClr val="bg1"/>
              </a:buClr>
            </a:pPr>
            <a:endParaRPr lang="en-US" dirty="0"/>
          </a:p>
          <a:p>
            <a:pPr>
              <a:buClr>
                <a:schemeClr val="bg1"/>
              </a:buClr>
            </a:pPr>
            <a:endParaRPr lang="en-US" dirty="0"/>
          </a:p>
          <a:p>
            <a:pPr>
              <a:buClr>
                <a:schemeClr val="bg1"/>
              </a:buClr>
            </a:pPr>
            <a:endParaRPr lang="en-US" dirty="0"/>
          </a:p>
          <a:p>
            <a:pPr>
              <a:buClr>
                <a:schemeClr val="bg1"/>
              </a:buClr>
            </a:pPr>
            <a:endParaRPr lang="en-US" dirty="0"/>
          </a:p>
          <a:p>
            <a:pPr>
              <a:buClr>
                <a:schemeClr val="bg1"/>
              </a:buClr>
            </a:pPr>
            <a:endParaRPr lang="en-US" dirty="0"/>
          </a:p>
          <a:p>
            <a:pPr>
              <a:buClr>
                <a:schemeClr val="bg1"/>
              </a:buClr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DC408-6FED-17D2-E918-882C622C976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27864" y="1069348"/>
            <a:ext cx="3999900" cy="34164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Property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Construction/Site Prep/ Utilities/Pavement/</a:t>
            </a:r>
            <a:r>
              <a:rPr lang="en-US" sz="2400" dirty="0" err="1">
                <a:solidFill>
                  <a:schemeClr val="bg1"/>
                </a:solidFill>
              </a:rPr>
              <a:t>etc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Design </a:t>
            </a:r>
            <a:r>
              <a:rPr lang="en-US" sz="1800" dirty="0">
                <a:solidFill>
                  <a:schemeClr val="bg1"/>
                </a:solidFill>
              </a:rPr>
              <a:t>(10% of construction)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Activation of fixtures, furnishings, and equipment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Moving expenses</a:t>
            </a:r>
          </a:p>
        </p:txBody>
      </p:sp>
      <p:pic>
        <p:nvPicPr>
          <p:cNvPr id="6" name="Picture 5" descr="A building with a mural on the side&#10;&#10;Description automatically generated with low confidence">
            <a:extLst>
              <a:ext uri="{FF2B5EF4-FFF2-40B4-BE49-F238E27FC236}">
                <a16:creationId xmlns:a16="http://schemas.microsoft.com/office/drawing/2014/main" id="{7F3692B5-D1E4-89E5-576A-610B35E1B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09" y="1854199"/>
            <a:ext cx="2803236" cy="238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77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657BD-759D-6E9E-1C53-285CF60D7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754" y="103909"/>
            <a:ext cx="4665545" cy="5715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4CA3D-674D-E15B-307B-536A2F380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399" y="1837359"/>
            <a:ext cx="3480981" cy="3416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Accessible to youth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On public transportation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Within price range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Appropriate zoning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Parking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4B180-E367-77E0-B959-883E2AD0F5D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2119" y="1152475"/>
            <a:ext cx="7793181" cy="3416400"/>
          </a:xfrm>
        </p:spPr>
        <p:txBody>
          <a:bodyPr/>
          <a:lstStyle/>
          <a:p>
            <a:pPr marL="13970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                          </a:t>
            </a:r>
            <a:r>
              <a:rPr lang="en-US" sz="3200" dirty="0">
                <a:solidFill>
                  <a:schemeClr val="bg1"/>
                </a:solidFill>
              </a:rPr>
              <a:t>Exploration phase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HOPE Place site expansion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Anoka County Site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Coon Rapids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Blaine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Other?</a:t>
            </a:r>
          </a:p>
        </p:txBody>
      </p:sp>
    </p:spTree>
    <p:extLst>
      <p:ext uri="{BB962C8B-B14F-4D97-AF65-F5344CB8AC3E}">
        <p14:creationId xmlns:p14="http://schemas.microsoft.com/office/powerpoint/2010/main" val="13481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A3309-C2FA-2ABA-311D-016D3F12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708" y="25518"/>
            <a:ext cx="4769455" cy="5727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Working 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58467-1455-47EF-3237-CE4588E74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152475"/>
            <a:ext cx="4291446" cy="3585780"/>
          </a:xfrm>
        </p:spPr>
        <p:txBody>
          <a:bodyPr/>
          <a:lstStyle/>
          <a:p>
            <a:pPr marL="13970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Board | Committee Responsibilities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New Facility Vision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Location strategy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>
                <a:solidFill>
                  <a:schemeClr val="bg1"/>
                </a:solidFill>
              </a:rPr>
              <a:t>Funding strategy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Financial oversight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RFP process; Architect |  Construction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92A41-E93F-2F18-CFD4-979F5336396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48645" y="1152475"/>
            <a:ext cx="3999900" cy="3416400"/>
          </a:xfrm>
        </p:spPr>
        <p:txBody>
          <a:bodyPr/>
          <a:lstStyle/>
          <a:p>
            <a:pPr marL="13970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Staff Responsibilities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Legislative arena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Community launch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Building design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Operational direction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Program vision and partnership development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8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B76F6-59CF-489E-8A2B-AB1618B1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26834"/>
            <a:ext cx="8520600" cy="214077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Welcome</a:t>
            </a:r>
            <a:br>
              <a:rPr lang="en-US" sz="4400" b="1" dirty="0">
                <a:solidFill>
                  <a:schemeClr val="bg1"/>
                </a:solidFill>
              </a:rPr>
            </a:br>
            <a:br>
              <a:rPr lang="en-US" sz="1100" b="1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Steve Nash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21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9994-9093-D832-7B0B-C298E0229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608" y="158675"/>
            <a:ext cx="3999901" cy="5727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Building Committee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7255D-9E94-4C73-934F-B1BD9FC0B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422639"/>
            <a:ext cx="2951045" cy="3416400"/>
          </a:xfrm>
        </p:spPr>
        <p:txBody>
          <a:bodyPr/>
          <a:lstStyle/>
          <a:p>
            <a:pPr marL="13970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Board | Committee Responsibilities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New Facility Vision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Location Strategy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Funding Strategy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Financial oversight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RFP process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55C1A-1851-2FE6-F810-7CCC2F4ED63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62744" y="1038175"/>
            <a:ext cx="5569555" cy="341640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Subject Matter Experts (SME)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Capital Finance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NP Property Development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Project Management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Facilities Management (ad hoc)</a:t>
            </a:r>
          </a:p>
          <a:p>
            <a:pPr marL="139700" indent="0" algn="ctr">
              <a:buNone/>
            </a:pPr>
            <a:endParaRPr lang="en-US" sz="1100" dirty="0">
              <a:solidFill>
                <a:schemeClr val="bg1"/>
              </a:solidFill>
            </a:endParaRPr>
          </a:p>
          <a:p>
            <a:pPr marL="13970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   Seeking 3-4 Committee Members with Board overlap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28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DC7C-54D0-4912-8ABD-B76664C0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327051"/>
            <a:ext cx="8520600" cy="841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Open Business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15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/>
        </p:nvSpPr>
        <p:spPr>
          <a:xfrm>
            <a:off x="1262400" y="1849125"/>
            <a:ext cx="6395100" cy="16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Thank You!</a:t>
            </a:r>
            <a:endParaRPr sz="9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8E3B-5C3B-451F-8CE9-D787DEA3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345159"/>
            <a:ext cx="8520600" cy="116250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Mission Moment</a:t>
            </a:r>
            <a:br>
              <a:rPr lang="en-US" dirty="0"/>
            </a:br>
            <a:br>
              <a:rPr lang="en-US" sz="1100" dirty="0"/>
            </a:br>
            <a:r>
              <a:rPr lang="en-US" sz="2400" dirty="0">
                <a:solidFill>
                  <a:schemeClr val="bg1"/>
                </a:solidFill>
              </a:rPr>
              <a:t>Linda Barnum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68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61D7-392B-4E9A-8C06-13244F36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571750"/>
            <a:ext cx="8520600" cy="841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Chairman’s Report 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Steve Nash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3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537331" y="158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</a:rPr>
              <a:t>Minutes and Agenda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304280" y="918409"/>
            <a:ext cx="6121786" cy="36951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lvl="1" indent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FF"/>
                </a:solidFill>
              </a:rPr>
              <a:t>Welcome to Janaury Board Meeting</a:t>
            </a:r>
          </a:p>
          <a:p>
            <a:pPr marL="1282700" lvl="2" indent="-3429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" sz="2000" dirty="0">
                <a:solidFill>
                  <a:srgbClr val="FFFFFF"/>
                </a:solidFill>
              </a:rPr>
              <a:t>Mission Moment</a:t>
            </a:r>
          </a:p>
          <a:p>
            <a:pPr marL="1282700" lvl="2" indent="-3429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" sz="2000" dirty="0">
                <a:solidFill>
                  <a:srgbClr val="FFFFFF"/>
                </a:solidFill>
              </a:rPr>
              <a:t>Chairman’s Report</a:t>
            </a:r>
          </a:p>
          <a:p>
            <a:pPr marL="1282700" lvl="2" indent="-3429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" sz="2000" dirty="0">
                <a:solidFill>
                  <a:srgbClr val="FFFFFF"/>
                </a:solidFill>
              </a:rPr>
              <a:t>Operational Update</a:t>
            </a:r>
          </a:p>
          <a:p>
            <a:pPr marL="1282700" lvl="2" indent="-3429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" sz="2000" dirty="0">
                <a:solidFill>
                  <a:srgbClr val="FFFFFF"/>
                </a:solidFill>
              </a:rPr>
              <a:t>Finance/Committee Update</a:t>
            </a:r>
          </a:p>
          <a:p>
            <a:pPr marL="1282700" lvl="2" indent="-3429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" sz="2000" dirty="0">
                <a:solidFill>
                  <a:srgbClr val="FFFFFF"/>
                </a:solidFill>
              </a:rPr>
              <a:t>Program/Committee Update </a:t>
            </a:r>
          </a:p>
          <a:p>
            <a:pPr marL="1282700" lvl="2" indent="-3429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" sz="2000" dirty="0">
                <a:solidFill>
                  <a:srgbClr val="FFFFFF"/>
                </a:solidFill>
              </a:rPr>
              <a:t>Advancement/Committee Update</a:t>
            </a:r>
          </a:p>
          <a:p>
            <a:pPr marL="1282700" lvl="2" indent="-3429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" sz="2000" dirty="0">
                <a:solidFill>
                  <a:srgbClr val="FFFFFF"/>
                </a:solidFill>
              </a:rPr>
              <a:t>Strategic Discussion: New Facility </a:t>
            </a:r>
          </a:p>
          <a:p>
            <a:pPr marL="1282700" lvl="2" indent="-3429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" sz="2000" dirty="0">
                <a:solidFill>
                  <a:srgbClr val="FFFFFF"/>
                </a:solidFill>
              </a:rPr>
              <a:t>Open Business</a:t>
            </a:r>
          </a:p>
          <a:p>
            <a:pPr marL="1282700" lvl="2" indent="-3429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" sz="2000" b="1" dirty="0">
                <a:solidFill>
                  <a:srgbClr val="FFFFFF"/>
                </a:solidFill>
              </a:rPr>
              <a:t>Adjourn</a:t>
            </a:r>
          </a:p>
          <a:p>
            <a:pPr marL="825500" lvl="1" indent="-342900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" sz="2000" b="1" dirty="0">
              <a:solidFill>
                <a:srgbClr val="FFFFFF"/>
              </a:solidFill>
            </a:endParaRPr>
          </a:p>
          <a:p>
            <a:pPr marL="800100"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" sz="2000" b="1" dirty="0">
              <a:solidFill>
                <a:srgbClr val="FFFFFF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D07259-B84B-4A6F-87B4-22FFE6EED79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09094" y="1712557"/>
            <a:ext cx="2423423" cy="2279494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2800" b="1" dirty="0">
                <a:solidFill>
                  <a:schemeClr val="bg1"/>
                </a:solidFill>
              </a:rPr>
              <a:t>Approval of November Minutes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8E3B-5C3B-451F-8CE9-D787DEA3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sz="1100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4517C-C3CF-48BC-8AE0-E9D548BD368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796726" y="1194898"/>
            <a:ext cx="5962810" cy="3113576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2022 yearend celebration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bg1"/>
                </a:solidFill>
              </a:rPr>
              <a:t>Audit preparation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bg1"/>
                </a:solidFill>
              </a:rPr>
              <a:t>MACC Resolution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Building HOPE Committee</a:t>
            </a:r>
          </a:p>
          <a:p>
            <a:pPr lvl="1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SME with project management, construction planning, community advocacy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2600" dirty="0">
              <a:solidFill>
                <a:schemeClr val="bg1"/>
              </a:solidFill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139700" indent="0">
              <a:buClr>
                <a:schemeClr val="bg1"/>
              </a:buClr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Graphic 5" descr="Board Of Directors with solid fill">
            <a:extLst>
              <a:ext uri="{FF2B5EF4-FFF2-40B4-BE49-F238E27FC236}">
                <a16:creationId xmlns:a16="http://schemas.microsoft.com/office/drawing/2014/main" id="{763A7DED-D894-48E4-81B8-9DA9E08A7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625" y="1691373"/>
            <a:ext cx="2010135" cy="2010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C7BC89-5264-CD59-1598-8D4FE5BC2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461" y="70088"/>
            <a:ext cx="502353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58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61D7-392B-4E9A-8C06-13244F36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488623"/>
            <a:ext cx="8520600" cy="841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ED Update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LaChelle Williams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38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B64AAD0-1685-60E8-3EDA-B2BC8F633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337" y="55536"/>
            <a:ext cx="6452754" cy="5727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General Operational Updates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10EEB8-7196-0086-39C6-2120978FF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89" y="1671564"/>
            <a:ext cx="5098440" cy="3416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Board 1:1s scheduled in Q1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Team vision and structure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Human Resources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2023 Operational Plan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2023 Department Plans</a:t>
            </a:r>
          </a:p>
        </p:txBody>
      </p:sp>
      <p:pic>
        <p:nvPicPr>
          <p:cNvPr id="3" name="Picture 2" descr="3D Tetris pieces">
            <a:extLst>
              <a:ext uri="{FF2B5EF4-FFF2-40B4-BE49-F238E27FC236}">
                <a16:creationId xmlns:a16="http://schemas.microsoft.com/office/drawing/2014/main" id="{35535CB5-0A5A-F470-1A2C-885DBA3C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729" y="1522268"/>
            <a:ext cx="3117273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69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839CE-6E0D-41CB-9FF2-63B49A60A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440642"/>
            <a:ext cx="8520600" cy="14455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Finance Review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Brooke Limanen | LaChelle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Don Phillips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658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B9756EA0F3454192922B66768329F7" ma:contentTypeVersion="8" ma:contentTypeDescription="Create a new document." ma:contentTypeScope="" ma:versionID="d355f39f0cfac2edb73062b6fa04d576">
  <xsd:schema xmlns:xsd="http://www.w3.org/2001/XMLSchema" xmlns:xs="http://www.w3.org/2001/XMLSchema" xmlns:p="http://schemas.microsoft.com/office/2006/metadata/properties" xmlns:ns2="1778d3ed-102f-42ab-b1eb-fdb82fdbc748" xmlns:ns3="699ec16a-fec9-48c8-9af4-9e95a3ece4f5" targetNamespace="http://schemas.microsoft.com/office/2006/metadata/properties" ma:root="true" ma:fieldsID="70c9dcba678e5ccb520b8116450c8c43" ns2:_="" ns3:_="">
    <xsd:import namespace="1778d3ed-102f-42ab-b1eb-fdb82fdbc748"/>
    <xsd:import namespace="699ec16a-fec9-48c8-9af4-9e95a3ece4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78d3ed-102f-42ab-b1eb-fdb82fdbc7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eb4efc0-22b7-47a4-9aee-dd5e501990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9ec16a-fec9-48c8-9af4-9e95a3ece4f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22dc805-378d-4017-82ec-2d57e42388e7}" ma:internalName="TaxCatchAll" ma:showField="CatchAllData" ma:web="699ec16a-fec9-48c8-9af4-9e95a3ece4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78d3ed-102f-42ab-b1eb-fdb82fdbc748">
      <Terms xmlns="http://schemas.microsoft.com/office/infopath/2007/PartnerControls"/>
    </lcf76f155ced4ddcb4097134ff3c332f>
    <TaxCatchAll xmlns="699ec16a-fec9-48c8-9af4-9e95a3ece4f5" xsi:nil="true"/>
  </documentManagement>
</p:properties>
</file>

<file path=customXml/itemProps1.xml><?xml version="1.0" encoding="utf-8"?>
<ds:datastoreItem xmlns:ds="http://schemas.openxmlformats.org/officeDocument/2006/customXml" ds:itemID="{32395AED-8819-4D3E-A71F-CD1F2CF13339}"/>
</file>

<file path=customXml/itemProps2.xml><?xml version="1.0" encoding="utf-8"?>
<ds:datastoreItem xmlns:ds="http://schemas.openxmlformats.org/officeDocument/2006/customXml" ds:itemID="{AEEA4607-0521-4BAB-BEF5-4DFB3E5BADE2}"/>
</file>

<file path=customXml/itemProps3.xml><?xml version="1.0" encoding="utf-8"?>
<ds:datastoreItem xmlns:ds="http://schemas.openxmlformats.org/officeDocument/2006/customXml" ds:itemID="{53E45C6C-2AE1-4BAB-AF66-4E8E152EECB6}"/>
</file>

<file path=docProps/app.xml><?xml version="1.0" encoding="utf-8"?>
<Properties xmlns="http://schemas.openxmlformats.org/officeDocument/2006/extended-properties" xmlns:vt="http://schemas.openxmlformats.org/officeDocument/2006/docPropsVTypes">
  <TotalTime>25244</TotalTime>
  <Words>435</Words>
  <Application>Microsoft Office PowerPoint</Application>
  <PresentationFormat>On-screen Show (16:9)</PresentationFormat>
  <Paragraphs>129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Caveat</vt:lpstr>
      <vt:lpstr>Wingdings</vt:lpstr>
      <vt:lpstr>Arial</vt:lpstr>
      <vt:lpstr>Simple Light</vt:lpstr>
      <vt:lpstr>Governance Board Meeting </vt:lpstr>
      <vt:lpstr>Welcome  Steve Nash  </vt:lpstr>
      <vt:lpstr>Mission Moment  Linda Barnum</vt:lpstr>
      <vt:lpstr>Chairman’s Report   Steve Nash</vt:lpstr>
      <vt:lpstr>Minutes and Agenda</vt:lpstr>
      <vt:lpstr>  </vt:lpstr>
      <vt:lpstr>ED Update  LaChelle Williams</vt:lpstr>
      <vt:lpstr>General Operational Updates</vt:lpstr>
      <vt:lpstr>Finance Review  Brooke Limanen | LaChelle Don Phillips  </vt:lpstr>
      <vt:lpstr>PowerPoint Presentation</vt:lpstr>
      <vt:lpstr>Program Update Anna VonRueden/Mark McNamer</vt:lpstr>
      <vt:lpstr>Year in Review Program Data</vt:lpstr>
      <vt:lpstr>Operational Highlight: Advancement Update JJ Slag/Nikki Kalvin  </vt:lpstr>
      <vt:lpstr>PowerPoint Presentation</vt:lpstr>
      <vt:lpstr>PowerPoint Presentation</vt:lpstr>
      <vt:lpstr>New Facility Vision and Progress</vt:lpstr>
      <vt:lpstr>Ask $8 Million</vt:lpstr>
      <vt:lpstr>Location</vt:lpstr>
      <vt:lpstr>Working Together</vt:lpstr>
      <vt:lpstr>Building Committee</vt:lpstr>
      <vt:lpstr>Open Business All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Title</dc:title>
  <dc:creator>LaChelleW</dc:creator>
  <cp:lastModifiedBy>MS Office</cp:lastModifiedBy>
  <cp:revision>148</cp:revision>
  <cp:lastPrinted>2022-11-16T20:40:02Z</cp:lastPrinted>
  <dcterms:modified xsi:type="dcterms:W3CDTF">2023-01-30T20:08:56Z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0x010100D9B9756EA0F3454192922B66768329F7</vt:lpwstr>
  </property>
</Properties>
</file>