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60" r:id="rId5"/>
    <p:sldId id="2243" r:id="rId6"/>
    <p:sldId id="2234" r:id="rId7"/>
    <p:sldId id="295" r:id="rId8"/>
    <p:sldId id="258" r:id="rId9"/>
    <p:sldId id="259" r:id="rId10"/>
    <p:sldId id="298" r:id="rId11"/>
    <p:sldId id="2219" r:id="rId12"/>
    <p:sldId id="2241" r:id="rId13"/>
    <p:sldId id="2242" r:id="rId14"/>
    <p:sldId id="308" r:id="rId15"/>
    <p:sldId id="2244" r:id="rId16"/>
    <p:sldId id="2237" r:id="rId17"/>
    <p:sldId id="2233" r:id="rId18"/>
    <p:sldId id="2245" r:id="rId19"/>
    <p:sldId id="336" r:id="rId20"/>
    <p:sldId id="262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479C"/>
    <a:srgbClr val="FEB602"/>
    <a:srgbClr val="F37321"/>
    <a:srgbClr val="F8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anne Patton" userId="e647c0af-815f-46c8-8f2d-4cea3bc1d413" providerId="ADAL" clId="{676F4513-088C-495A-B658-4BA68324B403}"/>
    <pc:docChg chg="modSld">
      <pc:chgData name="Breanne Patton" userId="e647c0af-815f-46c8-8f2d-4cea3bc1d413" providerId="ADAL" clId="{676F4513-088C-495A-B658-4BA68324B403}" dt="2024-07-22T15:50:52.881" v="1" actId="20577"/>
      <pc:docMkLst>
        <pc:docMk/>
      </pc:docMkLst>
      <pc:sldChg chg="modSp mod">
        <pc:chgData name="Breanne Patton" userId="e647c0af-815f-46c8-8f2d-4cea3bc1d413" providerId="ADAL" clId="{676F4513-088C-495A-B658-4BA68324B403}" dt="2024-07-22T15:50:52.881" v="1" actId="20577"/>
        <pc:sldMkLst>
          <pc:docMk/>
          <pc:sldMk cId="2042453820" sldId="259"/>
        </pc:sldMkLst>
        <pc:spChg chg="mod">
          <ac:chgData name="Breanne Patton" userId="e647c0af-815f-46c8-8f2d-4cea3bc1d413" providerId="ADAL" clId="{676F4513-088C-495A-B658-4BA68324B403}" dt="2024-07-22T15:50:52.881" v="1" actId="20577"/>
          <ac:spMkLst>
            <pc:docMk/>
            <pc:sldMk cId="2042453820" sldId="259"/>
            <ac:spMk id="16" creationId="{360BA437-B024-5393-8473-4FF032D07F8E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19:57:13.2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5892 537 24575,'-401'-175'0,"-65"16"0,-137 25 0,-6 66 0,28 103 0,523-25 0,2 3 0,-91 36 0,-107 70 0,132-59 0,31-11 0,1 6 0,3 4 0,2 6 0,-141 140 0,-57 118 0,24 33 0,201-273 0,-58 116 0,89-147 0,3 1 0,0 2 0,-30 104 0,-113 407 0,-43 158 0,88-279 0,25-93 0,-103 455 0,86-97 0,68-419 0,-23 192 0,47-282 0,-17 263 0,33-353 0,-30 200 0,19-192 0,-8 154 0,24-183 0,3 1 0,4-1 0,2 1 0,17 89 0,86 347 0,-110-523 0,16 62 0,2-1 0,2-1 0,2-1 0,30 60 0,-14-47 0,3-1 0,73 102 0,296 349 0,-389-504 0,2-1 0,0-1 0,1-2 0,31 17 0,106 42 0,-99-57 0,0-4 0,113 11 0,-165-26 0,20 3 0,527 42 0,-537-45 0,0-2 0,-1-1 0,1-1 0,-1-1 0,1-1 0,-1-2 0,0-1 0,-1 0 0,0-2 0,1-2 0,-2 0 0,0-1 0,26-25 0,-1 0 0,1 3 0,2 2 0,62-32 0,52-36 0,275-167 0,-236 155 0,-92 46 0,-2-7 0,151-142 0,-212 170 0,52-69 0,-23 23 0,67-85 0,-86 105 0,-1-1 0,-1-4 0,-5-2 0,47-99 0,-37 54 0,70-213 0,49-258 0,-98 317 0,82-306 0,-50 178 0,-1 38 0,-75 270 0,71-153 0,-36 93 0,-55 128 0,21-40 0,11-22 0,-23 38 0,-2-2 0,-2-1 0,24-112 0,18-68 0,-48 174 0,53-278 0,47-324 0,-45 189 0,-53 395 0,-8 49 0,-2-2 0,0 1 0,2-53 0,-7 38 0,-3-310 0,0 323 0,-1-1 0,-1 1 0,-15-56 0,-37-98 0,46 155 0,1 5 0,1-1 0,1 0 0,-7-37 0,7 13 0,1 12 0,1-1 0,-2-46 0,4 45 0,-1 2 0,-1-1 0,-2 1 0,-13-46 0,11 49 0,1 0 0,1-1 0,2-1 0,-4-72 0,11-214-1365,-1 311-5461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74EAD-46D2-4C0B-A84F-972732B98D9B}" type="datetimeFigureOut">
              <a:t>7/22/2024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74D9A-48D8-4AC3-9A5A-3FC533F9745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38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685EA-3FCF-FDAF-4E2E-2DA6D663D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3052B6-07BF-3344-0DA9-92274BCF7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19992-4493-1D1E-9B7E-DE57E04E7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7E67-7DF1-4B3C-820F-37EDEFF64928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15DA0-1F85-0571-DAB8-C8E0DB7CA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53F63-CB35-A06C-32F4-196623423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02E8-160B-4A97-A666-369E6D16D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2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D839D-FC9B-8C7C-5C37-E1CB1517E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A97B1-C18E-2F9D-6689-53E0C57E3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F855B-E0C0-2986-F64A-E0D362D3B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7E67-7DF1-4B3C-820F-37EDEFF64928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B45D7-9245-72CB-4655-F2AEE0F31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20410-51FA-C45F-F6FF-62D25EB85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02E8-160B-4A97-A666-369E6D16D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6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60A130-ECD1-1CA8-80B9-50CE83A29D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22D40-C147-7CD1-749B-E246585037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1A069-6C41-6D08-1AEF-BCAE0D31E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7E67-7DF1-4B3C-820F-37EDEFF64928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6FCD5-F7A0-174A-3EA3-1AF5AF9BE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AD0E8-3E07-9613-9B11-11ABDFA09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02E8-160B-4A97-A666-369E6D16D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43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6FE13-871F-DAE8-DA3D-89A8971A3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BD40B-67D2-1D14-0036-DA0ED4D3B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DD669-4BA6-4384-6C58-78671C5AB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7E67-7DF1-4B3C-820F-37EDEFF64928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6E189-A0F9-C436-B5E7-942F0F18A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CB58F-8EEF-43FE-1AD6-B78591B9C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02E8-160B-4A97-A666-369E6D16D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27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6C438-E1C3-583A-DE0F-26AF3CCCC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73070-4761-DDB4-94A9-8CC48223F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199AA-AB18-8F48-F91A-5A11F1E9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7E67-7DF1-4B3C-820F-37EDEFF64928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DD78C-AAA3-7020-8B8F-C68A8B76B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61D4B-E9BA-B1E1-05B2-C4F572671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02E8-160B-4A97-A666-369E6D16D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4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0029C-7B78-2A22-E51E-C80AFDE6E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AFAC7-B6B8-1407-1E66-6DC2B887B8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DC231-E90C-B834-6C46-8DA6FC0FC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8123C0-25EB-665C-A5A3-306D4ED68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7E67-7DF1-4B3C-820F-37EDEFF64928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4226F0-3B15-774D-8E95-DCDFA27D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5E835-DB45-C164-F19C-3D455D372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02E8-160B-4A97-A666-369E6D16D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33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BA0B1-E460-DC94-280D-9931109F8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53458-71E5-8BD0-5BE6-87B360B31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74A4A1-1800-DE03-1FF9-A4E769351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127CC7-2ADD-265B-8647-EB86AE4BFE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02B190-B06C-47A1-7202-EFA628C8AB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C9A970-E45D-D1CD-5074-EFA52850F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7E67-7DF1-4B3C-820F-37EDEFF64928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19DBAE-2707-5FB2-5923-2AAF539AF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2C583B-0074-EF91-48A2-858BC8CFF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02E8-160B-4A97-A666-369E6D16D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90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243E1-5C70-B9BC-F1E1-D6FB83B2E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B34899-EA4D-2B79-4D0E-C7ABF23FE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7E67-7DF1-4B3C-820F-37EDEFF64928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222208-B734-CB16-9AA3-63E3AEC3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57D7E-CFDC-A186-814D-80D2EEDE0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02E8-160B-4A97-A666-369E6D16D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3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9363F4-6A72-BF50-53B1-24980F5C0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7E67-7DF1-4B3C-820F-37EDEFF64928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2AA81B-CAC6-8B51-B8BB-C4DCB6345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3D319-570E-39A3-15C3-B3193CB98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02E8-160B-4A97-A666-369E6D16D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41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3A2B7-1F2B-C1E0-333B-AAD46E8F5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B209C-4852-E991-D607-4D5CCBFE1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34FFA-10CD-FFBB-F05E-8D232EA2F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709C53-AE83-615E-3DA2-6D380042F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7E67-7DF1-4B3C-820F-37EDEFF64928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6FA23-B446-3029-A76E-DE83F59E3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E179ED-9647-21D1-E095-CFA4B23C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02E8-160B-4A97-A666-369E6D16D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38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363A1-4793-0625-567B-629B3FED1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AD77AD-36C3-B5CD-BE2B-F23AF4C43C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0C9A56-B32A-8468-55EA-04CCC9B3A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CCDF35-5A1F-126F-A18D-ECB406974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7E67-7DF1-4B3C-820F-37EDEFF64928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C82D3-7F95-9D65-B87A-597EF7725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8F6D4-5BA5-BD23-160F-4A9F009FC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602E8-160B-4A97-A666-369E6D16D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43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56C8F4-D1A9-09F3-71DC-1C88AAB97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64EA5-74A6-90AE-5444-CF0C25706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CAAFF-1D32-2279-F174-42D322525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67E67-7DF1-4B3C-820F-37EDEFF64928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AC1E5-2320-1AD9-5523-9D7CE2B2C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BF858-07DD-D4E3-EB8D-DDF6594797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602E8-160B-4A97-A666-369E6D16D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1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customXml" Target="../ink/ink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448416AC-E669-6806-4866-8258A8A58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ADB6BCD-9FD7-386C-8FCF-A8C55BE58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1652" y="2242359"/>
            <a:ext cx="9144000" cy="1186641"/>
          </a:xfrm>
        </p:spPr>
        <p:txBody>
          <a:bodyPr>
            <a:noAutofit/>
          </a:bodyPr>
          <a:lstStyle/>
          <a:p>
            <a:pPr algn="r"/>
            <a:r>
              <a:rPr lang="en-US">
                <a:latin typeface="Headline One" panose="00000400000000000000" pitchFamily="2" charset="0"/>
              </a:rPr>
              <a:t>Governance Board Meeting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19C32B2-A619-3909-08B1-121CE83430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978887" cy="578076"/>
          </a:xfrm>
        </p:spPr>
        <p:txBody>
          <a:bodyPr/>
          <a:lstStyle/>
          <a:p>
            <a:pPr algn="r"/>
            <a:r>
              <a:rPr lang="en-US" dirty="0">
                <a:latin typeface="Helvetica" panose="020B0403020202020204" pitchFamily="34" charset="0"/>
              </a:rPr>
              <a:t>July 22, 2024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821A0D-47A9-C096-C29A-352E803E9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66" y="260257"/>
            <a:ext cx="2207933" cy="118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95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946555-4CB0-B418-D9F3-B80DE7A9D6E6}"/>
              </a:ext>
            </a:extLst>
          </p:cNvPr>
          <p:cNvSpPr/>
          <p:nvPr/>
        </p:nvSpPr>
        <p:spPr>
          <a:xfrm>
            <a:off x="0" y="6251895"/>
            <a:ext cx="12192000" cy="606105"/>
          </a:xfrm>
          <a:prstGeom prst="rect">
            <a:avLst/>
          </a:prstGeom>
          <a:solidFill>
            <a:srgbClr val="734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1ACE4C2E-1576-2519-4DD5-8024356D7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57" y="184461"/>
            <a:ext cx="7855226" cy="767594"/>
          </a:xfrm>
        </p:spPr>
        <p:txBody>
          <a:bodyPr/>
          <a:lstStyle/>
          <a:p>
            <a:pPr algn="r"/>
            <a:r>
              <a:rPr lang="en-US" dirty="0"/>
              <a:t>New Facility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7D9C297-313B-D2B1-6D86-C7BEB1796B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5803" y="389462"/>
            <a:ext cx="7570235" cy="60790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Toured 8090 Rancher Road, Fridley –             Issue with zoning; walked away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Continuing to explore locations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Engaged Anoka Commissioner, owner’s rep, building committee, Fridley city staff &amp;                Connexus Energy advocate in outreach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Steps when location is determined: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Listening sessions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City blessing and Planning Commission recommendation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City Council approval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36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FF9844E-FB14-D40E-287F-A7DF9CC046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34864" y="1274802"/>
            <a:ext cx="4275445" cy="4815605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E6AF9C-41EA-0CD1-774C-D9595F7EB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29" y="259927"/>
            <a:ext cx="2159644" cy="116068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6E12655-440D-39AC-051C-21BB59BB039A}"/>
                  </a:ext>
                </a:extLst>
              </p14:cNvPr>
              <p14:cNvContentPartPr/>
              <p14:nvPr/>
            </p14:nvContentPartPr>
            <p14:xfrm>
              <a:off x="9431079" y="1812918"/>
              <a:ext cx="2215118" cy="3770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6E12655-440D-39AC-051C-21BB59BB03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13079" y="1794918"/>
                <a:ext cx="2250759" cy="380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146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843B56-6839-566F-ACFA-F3BD56A7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8278"/>
            <a:ext cx="10515600" cy="1462087"/>
          </a:xfrm>
        </p:spPr>
        <p:txBody>
          <a:bodyPr/>
          <a:lstStyle/>
          <a:p>
            <a:pPr algn="ctr"/>
            <a:r>
              <a:rPr lang="en-US" dirty="0"/>
              <a:t>Financial Report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250706-BF19-BE3F-2D6D-6B9196CE3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67990"/>
            <a:ext cx="10515600" cy="654050"/>
          </a:xfrm>
        </p:spPr>
        <p:txBody>
          <a:bodyPr/>
          <a:lstStyle/>
          <a:p>
            <a:pPr algn="ctr"/>
            <a:r>
              <a:rPr lang="en-US"/>
              <a:t>Brooke Limanen | Don Phillips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79F423-445A-1FF6-7E1D-5AFEC6C56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21" y="394477"/>
            <a:ext cx="2194862" cy="11796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BB4D0F-9C4F-CD6B-403C-F30BCDFCCB2D}"/>
              </a:ext>
            </a:extLst>
          </p:cNvPr>
          <p:cNvSpPr/>
          <p:nvPr/>
        </p:nvSpPr>
        <p:spPr>
          <a:xfrm>
            <a:off x="0" y="6090407"/>
            <a:ext cx="12192000" cy="767593"/>
          </a:xfrm>
          <a:prstGeom prst="rect">
            <a:avLst/>
          </a:prstGeom>
          <a:solidFill>
            <a:srgbClr val="F37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14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C2636E-93D0-45BF-2445-08FB2BF9B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686" y="212494"/>
            <a:ext cx="2749444" cy="18894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F946555-4CB0-B418-D9F3-B80DE7A9D6E6}"/>
              </a:ext>
            </a:extLst>
          </p:cNvPr>
          <p:cNvSpPr/>
          <p:nvPr/>
        </p:nvSpPr>
        <p:spPr>
          <a:xfrm>
            <a:off x="0" y="6090407"/>
            <a:ext cx="12192000" cy="767593"/>
          </a:xfrm>
          <a:prstGeom prst="rect">
            <a:avLst/>
          </a:prstGeom>
          <a:solidFill>
            <a:srgbClr val="734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A428D6-4753-0069-E247-27CE67F5FBD0}"/>
              </a:ext>
            </a:extLst>
          </p:cNvPr>
          <p:cNvSpPr txBox="1"/>
          <p:nvPr/>
        </p:nvSpPr>
        <p:spPr>
          <a:xfrm>
            <a:off x="3854768" y="478529"/>
            <a:ext cx="4350777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b="1" dirty="0">
                <a:latin typeface="Headline One"/>
              </a:rPr>
              <a:t>Finance Snapshot</a:t>
            </a:r>
            <a:endParaRPr lang="en-US" b="1" dirty="0"/>
          </a:p>
          <a:p>
            <a:r>
              <a:rPr lang="en-US" sz="3600" dirty="0">
                <a:latin typeface="Headline One"/>
              </a:rPr>
              <a:t>June 2024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E4D36CC5-0B8A-6F9B-DB22-12FE550219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4880" y="127880"/>
            <a:ext cx="3407138" cy="2314987"/>
          </a:xfr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6DC8421E-E892-8D0A-791D-E3236B329E7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609" y="2442725"/>
            <a:ext cx="5074192" cy="3309304"/>
          </a:xfr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AEB5FCE1-9A59-0D11-3F43-0A50005430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2339" y="3164762"/>
            <a:ext cx="4350773" cy="2285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12D304-B879-5AD4-ECB6-D8836D5A06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4788" y="1978919"/>
            <a:ext cx="3133725" cy="752475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40E25AE-8D0A-57ED-B33B-FF1FD2EACC02}"/>
              </a:ext>
            </a:extLst>
          </p:cNvPr>
          <p:cNvGraphicFramePr>
            <a:graphicFrameLocks noGrp="1"/>
          </p:cNvGraphicFramePr>
          <p:nvPr/>
        </p:nvGraphicFramePr>
        <p:xfrm>
          <a:off x="7023370" y="1240664"/>
          <a:ext cx="2562158" cy="571500"/>
        </p:xfrm>
        <a:graphic>
          <a:graphicData uri="http://schemas.openxmlformats.org/drawingml/2006/table">
            <a:tbl>
              <a:tblPr/>
              <a:tblGrid>
                <a:gridCol w="1300788">
                  <a:extLst>
                    <a:ext uri="{9D8B030D-6E8A-4147-A177-3AD203B41FA5}">
                      <a16:colId xmlns:a16="http://schemas.microsoft.com/office/drawing/2014/main" val="1414802353"/>
                    </a:ext>
                  </a:extLst>
                </a:gridCol>
                <a:gridCol w="630685">
                  <a:extLst>
                    <a:ext uri="{9D8B030D-6E8A-4147-A177-3AD203B41FA5}">
                      <a16:colId xmlns:a16="http://schemas.microsoft.com/office/drawing/2014/main" val="1940527122"/>
                    </a:ext>
                  </a:extLst>
                </a:gridCol>
                <a:gridCol w="630685">
                  <a:extLst>
                    <a:ext uri="{9D8B030D-6E8A-4147-A177-3AD203B41FA5}">
                      <a16:colId xmlns:a16="http://schemas.microsoft.com/office/drawing/2014/main" val="222266175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Program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C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84.8%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C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$158,714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C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0944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*Fundraising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8D1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8D1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$18,370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8D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4905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*Mgmt &amp; Genl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8A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8A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$10,169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8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32297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E82C687-4A5D-F9EB-9AB3-34A3B2E806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3828" y="5472049"/>
            <a:ext cx="2171700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48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843B56-6839-566F-ACFA-F3BD56A7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1943"/>
            <a:ext cx="10515600" cy="169068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cs typeface="Calibri Light"/>
              </a:rPr>
              <a:t>Advancement Snapshot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250706-BF19-BE3F-2D6D-6B9196CE3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922760"/>
            <a:ext cx="10515600" cy="6540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>
                <a:cs typeface="Calibri"/>
              </a:rPr>
              <a:t>Nikki Kalvin |JJ Slag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17496A-568A-FB42-7689-9C539FEAD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38" y="435310"/>
            <a:ext cx="2198751" cy="11817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E170F0A-3A69-E0D3-7C70-053A27BB9A4B}"/>
              </a:ext>
            </a:extLst>
          </p:cNvPr>
          <p:cNvSpPr/>
          <p:nvPr/>
        </p:nvSpPr>
        <p:spPr>
          <a:xfrm>
            <a:off x="0" y="6090407"/>
            <a:ext cx="12192000" cy="767593"/>
          </a:xfrm>
          <a:prstGeom prst="rect">
            <a:avLst/>
          </a:prstGeom>
          <a:solidFill>
            <a:srgbClr val="F37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40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946555-4CB0-B418-D9F3-B80DE7A9D6E6}"/>
              </a:ext>
            </a:extLst>
          </p:cNvPr>
          <p:cNvSpPr/>
          <p:nvPr/>
        </p:nvSpPr>
        <p:spPr>
          <a:xfrm>
            <a:off x="0" y="6090407"/>
            <a:ext cx="12192000" cy="767593"/>
          </a:xfrm>
          <a:prstGeom prst="rect">
            <a:avLst/>
          </a:prstGeom>
          <a:solidFill>
            <a:srgbClr val="F37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9E8F06-0433-B760-A08B-F562BE907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16" y="396231"/>
            <a:ext cx="2053785" cy="110379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F52121E-9711-00CD-DE65-CA5B269B7E69}"/>
              </a:ext>
            </a:extLst>
          </p:cNvPr>
          <p:cNvSpPr/>
          <p:nvPr/>
        </p:nvSpPr>
        <p:spPr>
          <a:xfrm>
            <a:off x="0" y="6090407"/>
            <a:ext cx="12192000" cy="767593"/>
          </a:xfrm>
          <a:prstGeom prst="rect">
            <a:avLst/>
          </a:prstGeom>
          <a:solidFill>
            <a:srgbClr val="734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5723A3-12B9-D673-42F2-FAD676A0C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475" y="1711854"/>
            <a:ext cx="7057587" cy="34814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rgbClr val="454545"/>
                </a:solidFill>
                <a:latin typeface="Helvetica"/>
                <a:cs typeface="Helvetica"/>
              </a:rPr>
              <a:t>June 2024 compared to 2023</a:t>
            </a:r>
            <a:endParaRPr lang="en-US" sz="3600" dirty="0">
              <a:solidFill>
                <a:srgbClr val="45454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600" dirty="0">
              <a:solidFill>
                <a:srgbClr val="454545"/>
              </a:solidFill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rgbClr val="454545"/>
                </a:solidFill>
                <a:latin typeface="Helvetica"/>
                <a:cs typeface="Helvetica"/>
              </a:rPr>
              <a:t>42% increase in volunteer hours</a:t>
            </a:r>
            <a:endParaRPr lang="en-US" dirty="0">
              <a:solidFill>
                <a:srgbClr val="45454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454545"/>
                </a:solidFill>
                <a:latin typeface="Helvetica"/>
                <a:cs typeface="Helvetica"/>
              </a:rPr>
              <a:t>142% increase in food donations</a:t>
            </a:r>
            <a:endParaRPr lang="en-US" dirty="0">
              <a:solidFill>
                <a:srgbClr val="45454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rgbClr val="454545"/>
                </a:solidFill>
                <a:latin typeface="Helvetica"/>
                <a:cs typeface="Helvetica"/>
              </a:rPr>
              <a:t>45% increase in donations drives</a:t>
            </a:r>
            <a:endParaRPr lang="en-US" dirty="0">
              <a:solidFill>
                <a:srgbClr val="45454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rgbClr val="454545"/>
                </a:solidFill>
                <a:latin typeface="Helvetica"/>
                <a:cs typeface="Helvetica"/>
              </a:rPr>
              <a:t>100% increase in speaking engagements</a:t>
            </a:r>
            <a:endParaRPr lang="en-US" dirty="0">
              <a:solidFill>
                <a:srgbClr val="45454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454545"/>
                </a:solidFill>
                <a:latin typeface="Helvetica"/>
                <a:cs typeface="Helvetica"/>
              </a:rPr>
              <a:t>89% increase in donations</a:t>
            </a:r>
            <a:endParaRPr lang="en-US" dirty="0">
              <a:solidFill>
                <a:srgbClr val="45454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5000000000000000000" pitchFamily="2" charset="2"/>
              <a:buChar char="•"/>
            </a:pPr>
            <a:endParaRPr lang="en-US" dirty="0">
              <a:solidFill>
                <a:srgbClr val="45454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>
              <a:solidFill>
                <a:srgbClr val="454545"/>
              </a:solidFill>
              <a:latin typeface="Rubik"/>
            </a:endParaRPr>
          </a:p>
        </p:txBody>
      </p:sp>
      <p:sp>
        <p:nvSpPr>
          <p:cNvPr id="5" name="Title 13">
            <a:extLst>
              <a:ext uri="{FF2B5EF4-FFF2-40B4-BE49-F238E27FC236}">
                <a16:creationId xmlns:a16="http://schemas.microsoft.com/office/drawing/2014/main" id="{4DEF7C92-C1FF-4ACD-4047-FF235D5B5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58" y="339127"/>
            <a:ext cx="7855226" cy="767594"/>
          </a:xfrm>
        </p:spPr>
        <p:txBody>
          <a:bodyPr/>
          <a:lstStyle/>
          <a:p>
            <a:pPr algn="r"/>
            <a:r>
              <a:rPr lang="en-US">
                <a:ea typeface="Calibri Light"/>
                <a:cs typeface="Calibri Light"/>
              </a:rPr>
              <a:t>Advancement Progress</a:t>
            </a:r>
          </a:p>
        </p:txBody>
      </p:sp>
      <p:pic>
        <p:nvPicPr>
          <p:cNvPr id="80" name="Content Placeholder 79" descr="A group of people wearing black shirts&#10;&#10;Description automatically generated">
            <a:extLst>
              <a:ext uri="{FF2B5EF4-FFF2-40B4-BE49-F238E27FC236}">
                <a16:creationId xmlns:a16="http://schemas.microsoft.com/office/drawing/2014/main" id="{2EF7476B-6898-4F88-F5EB-C8C1CB8B3C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31518" y="2058716"/>
            <a:ext cx="3488499" cy="3488499"/>
          </a:xfrm>
        </p:spPr>
      </p:pic>
    </p:spTree>
    <p:extLst>
      <p:ext uri="{BB962C8B-B14F-4D97-AF65-F5344CB8AC3E}">
        <p14:creationId xmlns:p14="http://schemas.microsoft.com/office/powerpoint/2010/main" val="2645460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946555-4CB0-B418-D9F3-B80DE7A9D6E6}"/>
              </a:ext>
            </a:extLst>
          </p:cNvPr>
          <p:cNvSpPr/>
          <p:nvPr/>
        </p:nvSpPr>
        <p:spPr>
          <a:xfrm>
            <a:off x="0" y="6090407"/>
            <a:ext cx="12192000" cy="767593"/>
          </a:xfrm>
          <a:prstGeom prst="rect">
            <a:avLst/>
          </a:prstGeom>
          <a:solidFill>
            <a:srgbClr val="F37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9E8F06-0433-B760-A08B-F562BE907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16" y="396231"/>
            <a:ext cx="2053785" cy="110379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F52121E-9711-00CD-DE65-CA5B269B7E69}"/>
              </a:ext>
            </a:extLst>
          </p:cNvPr>
          <p:cNvSpPr/>
          <p:nvPr/>
        </p:nvSpPr>
        <p:spPr>
          <a:xfrm>
            <a:off x="0" y="6090407"/>
            <a:ext cx="12192000" cy="767593"/>
          </a:xfrm>
          <a:prstGeom prst="rect">
            <a:avLst/>
          </a:prstGeom>
          <a:solidFill>
            <a:srgbClr val="734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5723A3-12B9-D673-42F2-FAD676A0C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475" y="1774484"/>
            <a:ext cx="7099340" cy="29803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600">
              <a:solidFill>
                <a:srgbClr val="45454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3600">
              <a:solidFill>
                <a:srgbClr val="45454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>
              <a:solidFill>
                <a:srgbClr val="454545"/>
              </a:solidFill>
              <a:latin typeface="Rubik"/>
            </a:endParaRPr>
          </a:p>
        </p:txBody>
      </p:sp>
      <p:sp>
        <p:nvSpPr>
          <p:cNvPr id="5" name="Title 13">
            <a:extLst>
              <a:ext uri="{FF2B5EF4-FFF2-40B4-BE49-F238E27FC236}">
                <a16:creationId xmlns:a16="http://schemas.microsoft.com/office/drawing/2014/main" id="{4DEF7C92-C1FF-4ACD-4047-FF235D5B5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58" y="339127"/>
            <a:ext cx="7855226" cy="767594"/>
          </a:xfrm>
        </p:spPr>
        <p:txBody>
          <a:bodyPr/>
          <a:lstStyle/>
          <a:p>
            <a:pPr algn="r"/>
            <a:r>
              <a:rPr lang="en-US">
                <a:ea typeface="Calibri Light"/>
                <a:cs typeface="Calibri Light"/>
              </a:rPr>
              <a:t>Advancement Progress</a:t>
            </a:r>
          </a:p>
        </p:txBody>
      </p:sp>
      <p:pic>
        <p:nvPicPr>
          <p:cNvPr id="6" name="Content Placeholder 5" descr="Hands being raised">
            <a:extLst>
              <a:ext uri="{FF2B5EF4-FFF2-40B4-BE49-F238E27FC236}">
                <a16:creationId xmlns:a16="http://schemas.microsoft.com/office/drawing/2014/main" id="{B13FE104-5EC7-53B8-CDFD-0E4EA35DC7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976" y="1774484"/>
            <a:ext cx="4228055" cy="3453556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63FF52-9750-AC0F-7820-99EFC4DD232A}"/>
              </a:ext>
            </a:extLst>
          </p:cNvPr>
          <p:cNvSpPr txBox="1"/>
          <p:nvPr/>
        </p:nvSpPr>
        <p:spPr>
          <a:xfrm>
            <a:off x="5365745" y="2283026"/>
            <a:ext cx="6457070" cy="40626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ea typeface="Calibri"/>
                <a:cs typeface="Calibri"/>
              </a:rPr>
              <a:t>Summer Kick-Off Challenge</a:t>
            </a:r>
            <a:endParaRPr lang="en-US" sz="3600" dirty="0">
              <a:ea typeface="Calibri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ea typeface="Calibri"/>
                <a:cs typeface="Calibri"/>
              </a:rPr>
              <a:t>KARE 11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ea typeface="Calibri"/>
                <a:cs typeface="Calibri"/>
              </a:rPr>
              <a:t>Community Events</a:t>
            </a:r>
            <a:endParaRPr lang="en-US" sz="3600" dirty="0">
              <a:ea typeface="Calibri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ea typeface="Calibri"/>
                <a:cs typeface="Calibri"/>
              </a:rPr>
              <a:t>Darkest Night 4K call to Action</a:t>
            </a:r>
            <a:endParaRPr lang="en-US" sz="3600" dirty="0">
              <a:ea typeface="Calibri"/>
              <a:cs typeface="Calibri"/>
            </a:endParaRPr>
          </a:p>
          <a:p>
            <a:endParaRPr lang="en-US" sz="3600" dirty="0">
              <a:ea typeface="Calibri"/>
              <a:cs typeface="Calibri"/>
            </a:endParaRPr>
          </a:p>
          <a:p>
            <a:endParaRPr lang="en-US" sz="3600" dirty="0">
              <a:ea typeface="Calibri"/>
              <a:cs typeface="Calibri"/>
            </a:endParaRPr>
          </a:p>
          <a:p>
            <a:endParaRPr lang="en-US" sz="2400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9229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7DB9457-1712-68F1-E4B0-98D3492F9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3026"/>
            <a:ext cx="10515600" cy="1500187"/>
          </a:xfrm>
        </p:spPr>
        <p:txBody>
          <a:bodyPr/>
          <a:lstStyle/>
          <a:p>
            <a:pPr algn="ctr"/>
            <a:r>
              <a:rPr lang="en-US"/>
              <a:t>Open Business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1A4E1A-396A-9FDB-E355-2A5ACBA94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205666"/>
            <a:ext cx="10515600" cy="767593"/>
          </a:xfrm>
        </p:spPr>
        <p:txBody>
          <a:bodyPr/>
          <a:lstStyle/>
          <a:p>
            <a:pPr algn="ctr"/>
            <a:r>
              <a:rPr lang="en-US"/>
              <a:t>All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D4DB54-0699-EABD-61E3-C072BE825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91" y="287065"/>
            <a:ext cx="2360825" cy="12688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B1A418D-581B-E06A-96E8-A1ED99731748}"/>
              </a:ext>
            </a:extLst>
          </p:cNvPr>
          <p:cNvSpPr/>
          <p:nvPr/>
        </p:nvSpPr>
        <p:spPr>
          <a:xfrm>
            <a:off x="0" y="6090407"/>
            <a:ext cx="12192000" cy="767593"/>
          </a:xfrm>
          <a:prstGeom prst="rect">
            <a:avLst/>
          </a:prstGeom>
          <a:solidFill>
            <a:srgbClr val="F37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27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0909217B-7AEC-CFF7-98ED-AF44B6BE2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8024"/>
            <a:ext cx="3937276" cy="2624851"/>
          </a:xfrm>
          <a:prstGeom prst="rect">
            <a:avLst/>
          </a:prstGeom>
        </p:spPr>
      </p:pic>
      <p:pic>
        <p:nvPicPr>
          <p:cNvPr id="6" name="Picture 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2285511E-1F57-4A4E-9A16-B64A9BDFD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550" y="3868024"/>
            <a:ext cx="4317450" cy="2624850"/>
          </a:xfrm>
          <a:prstGeom prst="rect">
            <a:avLst/>
          </a:prstGeom>
        </p:spPr>
      </p:pic>
      <p:pic>
        <p:nvPicPr>
          <p:cNvPr id="10" name="Picture 9" descr="A picture containing person, indoor, hand, close&#10;&#10;Description automatically generated">
            <a:extLst>
              <a:ext uri="{FF2B5EF4-FFF2-40B4-BE49-F238E27FC236}">
                <a16:creationId xmlns:a16="http://schemas.microsoft.com/office/drawing/2014/main" id="{FDEF6A6D-0E0D-0F9D-7D23-2F0F90CE20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275" y="3868025"/>
            <a:ext cx="3937275" cy="2624850"/>
          </a:xfrm>
          <a:prstGeom prst="rect">
            <a:avLst/>
          </a:prstGeom>
        </p:spPr>
      </p:pic>
      <p:sp>
        <p:nvSpPr>
          <p:cNvPr id="11" name="Title 6">
            <a:extLst>
              <a:ext uri="{FF2B5EF4-FFF2-40B4-BE49-F238E27FC236}">
                <a16:creationId xmlns:a16="http://schemas.microsoft.com/office/drawing/2014/main" id="{15A8AEE6-025C-E406-2805-411EA21E9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804151"/>
            <a:ext cx="12058650" cy="2624850"/>
          </a:xfrm>
        </p:spPr>
        <p:txBody>
          <a:bodyPr>
            <a:noAutofit/>
          </a:bodyPr>
          <a:lstStyle/>
          <a:p>
            <a:pPr algn="ctr"/>
            <a:r>
              <a:rPr lang="en-US" sz="12000">
                <a:solidFill>
                  <a:srgbClr val="F37321"/>
                </a:solidFill>
                <a:latin typeface="Headline One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3792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946555-4CB0-B418-D9F3-B80DE7A9D6E6}"/>
              </a:ext>
            </a:extLst>
          </p:cNvPr>
          <p:cNvSpPr/>
          <p:nvPr/>
        </p:nvSpPr>
        <p:spPr>
          <a:xfrm>
            <a:off x="0" y="6090407"/>
            <a:ext cx="12192000" cy="767593"/>
          </a:xfrm>
          <a:prstGeom prst="rect">
            <a:avLst/>
          </a:prstGeom>
          <a:solidFill>
            <a:srgbClr val="F37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00632E-75D9-CA0B-6A09-2D840297F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19363"/>
            <a:ext cx="10515600" cy="1500187"/>
          </a:xfrm>
        </p:spPr>
        <p:txBody>
          <a:bodyPr/>
          <a:lstStyle/>
          <a:p>
            <a:pPr algn="ctr"/>
            <a:r>
              <a:rPr lang="en-US" dirty="0"/>
              <a:t>Welcome &amp; Tour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B4E9DE-34BC-B9BB-8E9E-4ABA59102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233464"/>
            <a:ext cx="10515600" cy="76759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Anna VonRueden</a:t>
            </a:r>
          </a:p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20F5AE-6D3F-BB0B-D23A-D722DF993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96" y="448506"/>
            <a:ext cx="2176195" cy="116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92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843B56-6839-566F-ACFA-F3BD56A7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43" y="2050008"/>
            <a:ext cx="4948271" cy="169068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cs typeface="Calibri Light"/>
              </a:rPr>
              <a:t>Tour Debrief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250706-BF19-BE3F-2D6D-6B9196CE3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728" y="3841164"/>
            <a:ext cx="4051300" cy="6540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>
                <a:cs typeface="Calibri"/>
              </a:rPr>
              <a:t>Anna VonRueden| Board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17496A-568A-FB42-7689-9C539FEAD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43" y="209278"/>
            <a:ext cx="2198751" cy="11817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4FC340-D03E-7A4E-52DD-4C1EB0B1A6CB}"/>
              </a:ext>
            </a:extLst>
          </p:cNvPr>
          <p:cNvSpPr/>
          <p:nvPr/>
        </p:nvSpPr>
        <p:spPr>
          <a:xfrm>
            <a:off x="0" y="6090407"/>
            <a:ext cx="12192000" cy="767593"/>
          </a:xfrm>
          <a:prstGeom prst="rect">
            <a:avLst/>
          </a:prstGeom>
          <a:solidFill>
            <a:srgbClr val="734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garden with plants and a white fence&#10;&#10;Description automatically generated">
            <a:extLst>
              <a:ext uri="{FF2B5EF4-FFF2-40B4-BE49-F238E27FC236}">
                <a16:creationId xmlns:a16="http://schemas.microsoft.com/office/drawing/2014/main" id="{C260FD64-274D-C6FE-1364-9B749C397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0" y="800131"/>
            <a:ext cx="6154057" cy="461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12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946555-4CB0-B418-D9F3-B80DE7A9D6E6}"/>
              </a:ext>
            </a:extLst>
          </p:cNvPr>
          <p:cNvSpPr/>
          <p:nvPr/>
        </p:nvSpPr>
        <p:spPr>
          <a:xfrm>
            <a:off x="0" y="6090407"/>
            <a:ext cx="12192000" cy="767593"/>
          </a:xfrm>
          <a:prstGeom prst="rect">
            <a:avLst/>
          </a:prstGeom>
          <a:solidFill>
            <a:srgbClr val="734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2048C0-5E41-C53B-1959-A1FA059F5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5181" y="2254336"/>
            <a:ext cx="5055053" cy="13906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Mission Moment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FF7D73-DB81-062D-593D-89DC2F7DA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0576" y="3644986"/>
            <a:ext cx="4284260" cy="9683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>
                <a:cs typeface="Calibri"/>
              </a:rPr>
              <a:t>James Lyght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2E35D9-6194-3E07-77F4-56E4CA2B2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14" y="664883"/>
            <a:ext cx="5331186" cy="468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98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946555-4CB0-B418-D9F3-B80DE7A9D6E6}"/>
              </a:ext>
            </a:extLst>
          </p:cNvPr>
          <p:cNvSpPr/>
          <p:nvPr/>
        </p:nvSpPr>
        <p:spPr>
          <a:xfrm>
            <a:off x="0" y="6090407"/>
            <a:ext cx="12192000" cy="767593"/>
          </a:xfrm>
          <a:prstGeom prst="rect">
            <a:avLst/>
          </a:prstGeom>
          <a:solidFill>
            <a:srgbClr val="F37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00632E-75D9-CA0B-6A09-2D840297F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19363"/>
            <a:ext cx="10515600" cy="1500187"/>
          </a:xfrm>
        </p:spPr>
        <p:txBody>
          <a:bodyPr/>
          <a:lstStyle/>
          <a:p>
            <a:pPr algn="ctr"/>
            <a:r>
              <a:rPr lang="en-US" dirty="0"/>
              <a:t>Chairman’s Report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B4E9DE-34BC-B9BB-8E9E-4ABA59102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037015"/>
            <a:ext cx="10515600" cy="767594"/>
          </a:xfrm>
        </p:spPr>
        <p:txBody>
          <a:bodyPr/>
          <a:lstStyle/>
          <a:p>
            <a:pPr algn="ctr"/>
            <a:r>
              <a:rPr lang="en-US" dirty="0"/>
              <a:t>Anna VonRueden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20F5AE-6D3F-BB0B-D23A-D722DF993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97" y="368271"/>
            <a:ext cx="2176195" cy="116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49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946555-4CB0-B418-D9F3-B80DE7A9D6E6}"/>
              </a:ext>
            </a:extLst>
          </p:cNvPr>
          <p:cNvSpPr/>
          <p:nvPr/>
        </p:nvSpPr>
        <p:spPr>
          <a:xfrm>
            <a:off x="0" y="6090407"/>
            <a:ext cx="12192000" cy="767593"/>
          </a:xfrm>
          <a:prstGeom prst="rect">
            <a:avLst/>
          </a:prstGeom>
          <a:solidFill>
            <a:srgbClr val="734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1ACE4C2E-1576-2519-4DD5-8024356D7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57" y="184461"/>
            <a:ext cx="7855226" cy="767594"/>
          </a:xfrm>
        </p:spPr>
        <p:txBody>
          <a:bodyPr/>
          <a:lstStyle/>
          <a:p>
            <a:pPr algn="r"/>
            <a:r>
              <a:rPr lang="en-US" dirty="0"/>
              <a:t>Minutes and Agenda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7D9C297-313B-D2B1-6D86-C7BEB1796B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7711" y="941863"/>
            <a:ext cx="3921580" cy="45446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Approval </a:t>
            </a:r>
          </a:p>
          <a:p>
            <a:pPr marL="0" indent="0" algn="ctr">
              <a:buNone/>
            </a:pPr>
            <a:r>
              <a:rPr lang="en-US" sz="4000" dirty="0"/>
              <a:t>of </a:t>
            </a:r>
          </a:p>
          <a:p>
            <a:pPr marL="0" indent="0" algn="ctr">
              <a:buNone/>
            </a:pPr>
            <a:r>
              <a:rPr lang="en-US" sz="4000" dirty="0"/>
              <a:t>May </a:t>
            </a:r>
          </a:p>
          <a:p>
            <a:pPr marL="0" indent="0" algn="ctr">
              <a:buNone/>
            </a:pPr>
            <a:r>
              <a:rPr lang="en-US" sz="4000" dirty="0"/>
              <a:t>Minutes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60BA437-B024-5393-8473-4FF032D07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18857" y="952055"/>
            <a:ext cx="8133183" cy="52164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Welcome - July Board Meeting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>
                <a:cs typeface="Calibri"/>
              </a:rPr>
              <a:t>Tour &amp; Debrief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Mission Moment</a:t>
            </a:r>
            <a:endParaRPr lang="en-US" sz="2800" dirty="0">
              <a:cs typeface="Calibri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Chairman’s Report</a:t>
            </a:r>
            <a:endParaRPr lang="en-US" sz="2800" dirty="0">
              <a:cs typeface="Calibri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Tour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Operational Updates:	</a:t>
            </a:r>
            <a:endParaRPr lang="en-US" sz="2800" dirty="0">
              <a:cs typeface="Calibri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>
                <a:cs typeface="Calibri"/>
              </a:rPr>
              <a:t>Operational/Building HOPE Update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/>
              <a:t>Finance Review</a:t>
            </a:r>
            <a:endParaRPr lang="en-US" sz="2800" dirty="0">
              <a:cs typeface="Calibri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>
                <a:cs typeface="Calibri"/>
              </a:rPr>
              <a:t>Advancement Update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>
                <a:cs typeface="Calibri"/>
              </a:rPr>
              <a:t>Open Business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Adjourn</a:t>
            </a:r>
            <a:endParaRPr lang="en-US" sz="2800" dirty="0">
              <a:cs typeface="Calibri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E6AF9C-41EA-0CD1-774C-D9595F7EB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29" y="259927"/>
            <a:ext cx="2159644" cy="116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53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946555-4CB0-B418-D9F3-B80DE7A9D6E6}"/>
              </a:ext>
            </a:extLst>
          </p:cNvPr>
          <p:cNvSpPr/>
          <p:nvPr/>
        </p:nvSpPr>
        <p:spPr>
          <a:xfrm>
            <a:off x="0" y="6090407"/>
            <a:ext cx="12192000" cy="767593"/>
          </a:xfrm>
          <a:prstGeom prst="rect">
            <a:avLst/>
          </a:prstGeom>
          <a:solidFill>
            <a:srgbClr val="F37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24E65D-AC15-3606-9B23-ACF633657805}"/>
              </a:ext>
            </a:extLst>
          </p:cNvPr>
          <p:cNvSpPr txBox="1"/>
          <p:nvPr/>
        </p:nvSpPr>
        <p:spPr>
          <a:xfrm>
            <a:off x="4129088" y="324462"/>
            <a:ext cx="76623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>
                <a:latin typeface="Calibri Light" panose="020F0302020204030204" pitchFamily="34" charset="0"/>
                <a:cs typeface="Calibri Light" panose="020F0302020204030204" pitchFamily="34" charset="0"/>
              </a:rPr>
              <a:t>Executive Committee Update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1BD268E-0487-43BA-7BC5-6B023DDBD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4831" y="2311160"/>
            <a:ext cx="5534998" cy="48946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>
                <a:cs typeface="Calibri Light" panose="020F0302020204030204" pitchFamily="34" charset="0"/>
              </a:rPr>
              <a:t>Attire for Board Members    (See ED Update for link)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>
                <a:cs typeface="Calibri Light" panose="020F0302020204030204" pitchFamily="34" charset="0"/>
              </a:rPr>
              <a:t>Meeting Cadence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>
                <a:cs typeface="Calibri Light" panose="020F0302020204030204" pitchFamily="34" charset="0"/>
              </a:rPr>
              <a:t>Toured potential facility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615BAC-5BDF-6C42-D75D-7823504FD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38" y="168439"/>
            <a:ext cx="2291733" cy="12316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C67FE4-5709-B529-DC74-2CDA24D96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171" y="1549600"/>
            <a:ext cx="3295205" cy="439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64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843B56-6839-566F-ACFA-F3BD56A7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1943"/>
            <a:ext cx="10515600" cy="169068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cs typeface="Calibri Light"/>
              </a:rPr>
              <a:t>Operations &amp; Building Update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250706-BF19-BE3F-2D6D-6B9196CE3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922760"/>
            <a:ext cx="10515600" cy="6540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>
                <a:cs typeface="Calibri"/>
              </a:rPr>
              <a:t>LaChelle Williams | Steve Nash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17496A-568A-FB42-7689-9C539FEAD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43" y="209278"/>
            <a:ext cx="2198751" cy="11817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4AE519-AA3C-86B7-E7E0-E840DAF52392}"/>
              </a:ext>
            </a:extLst>
          </p:cNvPr>
          <p:cNvSpPr/>
          <p:nvPr/>
        </p:nvSpPr>
        <p:spPr>
          <a:xfrm>
            <a:off x="0" y="6090407"/>
            <a:ext cx="12192000" cy="767593"/>
          </a:xfrm>
          <a:prstGeom prst="rect">
            <a:avLst/>
          </a:prstGeom>
          <a:solidFill>
            <a:srgbClr val="734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19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946555-4CB0-B418-D9F3-B80DE7A9D6E6}"/>
              </a:ext>
            </a:extLst>
          </p:cNvPr>
          <p:cNvSpPr/>
          <p:nvPr/>
        </p:nvSpPr>
        <p:spPr>
          <a:xfrm>
            <a:off x="0" y="6088559"/>
            <a:ext cx="12192000" cy="767593"/>
          </a:xfrm>
          <a:prstGeom prst="rect">
            <a:avLst/>
          </a:prstGeom>
          <a:solidFill>
            <a:srgbClr val="F37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24E65D-AC15-3606-9B23-ACF633657805}"/>
              </a:ext>
            </a:extLst>
          </p:cNvPr>
          <p:cNvSpPr txBox="1"/>
          <p:nvPr/>
        </p:nvSpPr>
        <p:spPr>
          <a:xfrm>
            <a:off x="4269887" y="320697"/>
            <a:ext cx="76623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Operational Update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1BD268E-0487-43BA-7BC5-6B023DDBD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01166" y="1683838"/>
            <a:ext cx="4039737" cy="35421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>
                <a:cs typeface="Calibri Light" panose="020F0302020204030204" pitchFamily="34" charset="0"/>
              </a:rPr>
              <a:t>Board Communication - Portal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>
                <a:cs typeface="Calibri Light" panose="020F0302020204030204" pitchFamily="34" charset="0"/>
              </a:rPr>
              <a:t>Operational Snapshot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>
                <a:cs typeface="Calibri Light" panose="020F0302020204030204" pitchFamily="34" charset="0"/>
              </a:rPr>
              <a:t>New Facility progress</a:t>
            </a:r>
          </a:p>
          <a:p>
            <a:endParaRPr lang="en-US" sz="3200" dirty="0">
              <a:cs typeface="Calibri Light" panose="020F03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615BAC-5BDF-6C42-D75D-7823504FD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38" y="168439"/>
            <a:ext cx="2291733" cy="12316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D399FE-5DE4-4FE3-2BCE-788A38E13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185" y="1531684"/>
            <a:ext cx="5346815" cy="384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63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a9eb970-9370-4a98-a450-0a4cde4ddcb5" xsi:nil="true"/>
    <lcf76f155ced4ddcb4097134ff3c332f xmlns="1423632b-81dd-4888-b446-19bf4f04379c">
      <Terms xmlns="http://schemas.microsoft.com/office/infopath/2007/PartnerControls"/>
    </lcf76f155ced4ddcb4097134ff3c332f>
    <_Flow_SignoffStatus xmlns="1423632b-81dd-4888-b446-19bf4f04379c" xsi:nil="true"/>
    <SharedWithUsers xmlns="4a9eb970-9370-4a98-a450-0a4cde4ddcb5">
      <UserInfo>
        <DisplayName>Mark McNamer</DisplayName>
        <AccountId>15</AccountId>
        <AccountType/>
      </UserInfo>
      <UserInfo>
        <DisplayName>LaChelle Williams</DisplayName>
        <AccountId>13</AccountId>
        <AccountType/>
      </UserInfo>
      <UserInfo>
        <DisplayName>Brooke Limanen</DisplayName>
        <AccountId>12</AccountId>
        <AccountType/>
      </UserInfo>
      <UserInfo>
        <DisplayName>Nikki Kalvin</DisplayName>
        <AccountId>14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050928CA44D14A8610BFCE8914F0BE" ma:contentTypeVersion="15" ma:contentTypeDescription="Create a new document." ma:contentTypeScope="" ma:versionID="ea4593d4e1949919d4e3f123afe98a89">
  <xsd:schema xmlns:xsd="http://www.w3.org/2001/XMLSchema" xmlns:xs="http://www.w3.org/2001/XMLSchema" xmlns:p="http://schemas.microsoft.com/office/2006/metadata/properties" xmlns:ns2="1423632b-81dd-4888-b446-19bf4f04379c" xmlns:ns3="4a9eb970-9370-4a98-a450-0a4cde4ddcb5" targetNamespace="http://schemas.microsoft.com/office/2006/metadata/properties" ma:root="true" ma:fieldsID="0e7aa63ce70718deec6be866fdf34e5c" ns2:_="" ns3:_="">
    <xsd:import namespace="1423632b-81dd-4888-b446-19bf4f04379c"/>
    <xsd:import namespace="4a9eb970-9370-4a98-a450-0a4cde4ddc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23632b-81dd-4888-b446-19bf4f0437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eb4efc0-22b7-47a4-9aee-dd5e501990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2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9eb970-9370-4a98-a450-0a4cde4ddcb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9377d3f-5190-4393-a6c5-3f07242f3178}" ma:internalName="TaxCatchAll" ma:showField="CatchAllData" ma:web="4a9eb970-9370-4a98-a450-0a4cde4ddc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1CBC4D-90EE-4905-AA9D-A886AF3A5FFF}">
  <ds:schemaRefs>
    <ds:schemaRef ds:uri="0d97a10f-2916-4eec-b547-d9f4f003647b"/>
    <ds:schemaRef ds:uri="1423632b-81dd-4888-b446-19bf4f04379c"/>
    <ds:schemaRef ds:uri="4a9eb970-9370-4a98-a450-0a4cde4ddcb5"/>
    <ds:schemaRef ds:uri="a4db6358-8a87-43a0-9b8f-bc6743b1a4e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89BC516-3091-4A4A-AD59-0D71EB9197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23632b-81dd-4888-b446-19bf4f04379c"/>
    <ds:schemaRef ds:uri="4a9eb970-9370-4a98-a450-0a4cde4ddc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EA5084-DE3D-4BAC-A7ED-B3BEAFE724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4192</TotalTime>
  <Words>250</Words>
  <Application>Microsoft Office PowerPoint</Application>
  <PresentationFormat>Widescreen</PresentationFormat>
  <Paragraphs>82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Headline One</vt:lpstr>
      <vt:lpstr>Helvetica</vt:lpstr>
      <vt:lpstr>Rubik</vt:lpstr>
      <vt:lpstr>Wingdings</vt:lpstr>
      <vt:lpstr>Office Theme</vt:lpstr>
      <vt:lpstr>Governance Board Meeting</vt:lpstr>
      <vt:lpstr>Welcome &amp; Tour</vt:lpstr>
      <vt:lpstr>Tour Debrief</vt:lpstr>
      <vt:lpstr>Mission Moment</vt:lpstr>
      <vt:lpstr>Chairman’s Report</vt:lpstr>
      <vt:lpstr>Minutes and Agenda</vt:lpstr>
      <vt:lpstr>PowerPoint Presentation</vt:lpstr>
      <vt:lpstr>Operations &amp; Building Update</vt:lpstr>
      <vt:lpstr>PowerPoint Presentation</vt:lpstr>
      <vt:lpstr>New Facility</vt:lpstr>
      <vt:lpstr>Financial Report</vt:lpstr>
      <vt:lpstr>PowerPoint Presentation</vt:lpstr>
      <vt:lpstr>Advancement Snapshot</vt:lpstr>
      <vt:lpstr>Advancement Progress</vt:lpstr>
      <vt:lpstr>Advancement Progress</vt:lpstr>
      <vt:lpstr>Open Business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Abby Haubner</dc:creator>
  <cp:lastModifiedBy>Breanne Patton</cp:lastModifiedBy>
  <cp:revision>53</cp:revision>
  <cp:lastPrinted>2023-03-21T18:24:03Z</cp:lastPrinted>
  <dcterms:created xsi:type="dcterms:W3CDTF">2023-03-09T20:44:07Z</dcterms:created>
  <dcterms:modified xsi:type="dcterms:W3CDTF">2024-07-22T15:51:01Z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0x0101004A050928CA44D14A8610BFCE8914F0BE</vt:lpwstr>
  </property>
  <property fmtid="{D5CDD505-2E9C-101B-9397-08002B2CF9AE}" pid="3" name="MediaServiceImageTags">
    <vt:lpwstr/>
  </property>
</Properties>
</file>